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33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3" d="100"/>
          <a:sy n="83" d="100"/>
        </p:scale>
        <p:origin x="-456"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2BD8628-E90D-4213-9D4F-C63CA1BBDC82}" type="datetimeFigureOut">
              <a:rPr lang="en-US" smtClean="0"/>
              <a:pPr/>
              <a:t>10/15/2009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E70CC47-B9B5-402F-8044-61EBC7755CC6}"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BD8628-E90D-4213-9D4F-C63CA1BBDC82}" type="datetimeFigureOut">
              <a:rPr lang="en-US" smtClean="0"/>
              <a:pPr/>
              <a:t>10/15/2009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E70CC47-B9B5-402F-8044-61EBC7755CC6}"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BD8628-E90D-4213-9D4F-C63CA1BBDC82}" type="datetimeFigureOut">
              <a:rPr lang="en-US" smtClean="0"/>
              <a:pPr/>
              <a:t>10/15/2009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E70CC47-B9B5-402F-8044-61EBC7755CC6}"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BD8628-E90D-4213-9D4F-C63CA1BBDC82}" type="datetimeFigureOut">
              <a:rPr lang="en-US" smtClean="0"/>
              <a:pPr/>
              <a:t>10/15/2009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E70CC47-B9B5-402F-8044-61EBC7755CC6}"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2BD8628-E90D-4213-9D4F-C63CA1BBDC82}" type="datetimeFigureOut">
              <a:rPr lang="en-US" smtClean="0"/>
              <a:pPr/>
              <a:t>10/15/2009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E70CC47-B9B5-402F-8044-61EBC7755CC6}"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2BD8628-E90D-4213-9D4F-C63CA1BBDC82}" type="datetimeFigureOut">
              <a:rPr lang="en-US" smtClean="0"/>
              <a:pPr/>
              <a:t>10/15/2009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E70CC47-B9B5-402F-8044-61EBC7755CC6}"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2BD8628-E90D-4213-9D4F-C63CA1BBDC82}" type="datetimeFigureOut">
              <a:rPr lang="en-US" smtClean="0"/>
              <a:pPr/>
              <a:t>10/15/2009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E70CC47-B9B5-402F-8044-61EBC7755CC6}"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2BD8628-E90D-4213-9D4F-C63CA1BBDC82}" type="datetimeFigureOut">
              <a:rPr lang="en-US" smtClean="0"/>
              <a:pPr/>
              <a:t>10/15/2009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E70CC47-B9B5-402F-8044-61EBC7755CC6}"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BD8628-E90D-4213-9D4F-C63CA1BBDC82}" type="datetimeFigureOut">
              <a:rPr lang="en-US" smtClean="0"/>
              <a:pPr/>
              <a:t>10/15/2009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E70CC47-B9B5-402F-8044-61EBC7755CC6}"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2BD8628-E90D-4213-9D4F-C63CA1BBDC82}" type="datetimeFigureOut">
              <a:rPr lang="en-US" smtClean="0"/>
              <a:pPr/>
              <a:t>10/15/2009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E70CC47-B9B5-402F-8044-61EBC7755CC6}"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2BD8628-E90D-4213-9D4F-C63CA1BBDC82}" type="datetimeFigureOut">
              <a:rPr lang="en-US" smtClean="0"/>
              <a:pPr/>
              <a:t>10/15/2009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E70CC47-B9B5-402F-8044-61EBC7755CC6}"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F0000"/>
            </a:gs>
            <a:gs pos="25000">
              <a:schemeClr val="tx1"/>
            </a:gs>
            <a:gs pos="50000">
              <a:schemeClr val="bg1"/>
            </a:gs>
            <a:gs pos="75000">
              <a:schemeClr val="bg2">
                <a:lumMod val="10000"/>
              </a:schemeClr>
            </a:gs>
            <a:gs pos="100000">
              <a:srgbClr val="333300"/>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BD8628-E90D-4213-9D4F-C63CA1BBDC82}" type="datetimeFigureOut">
              <a:rPr lang="en-US" smtClean="0"/>
              <a:pPr/>
              <a:t>10/15/2009</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70CC47-B9B5-402F-8044-61EBC7755CC6}"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hyperlink" Target="http://images.google.com/imgres?imgurl=http://lh4.ggpht.com/_h7PXfJvw6g4/RgcPj0LlxsI/AAAAAAAAA4M/Fr2YEO2dekw/PICT0222.JPG&amp;imgrefurl=http://picasaweb.google.com/lh/photo/JlbLwQSV1GfugkMivZZqvg&amp;usg=__sFmOaAJDIz0ff9MkC5j8Xe6v9Lg=&amp;h=1200&amp;w=1600&amp;sz=11&amp;hl=en&amp;start=15&amp;tbnid=hkxDFSnSxKgpMM:&amp;tbnh=113&amp;tbnw=150&amp;prev=/images?q=dirty+lake&amp;gbv=2&amp;hl=en&amp;safe=active"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goanimate.com/movie/0gdOlGZzg-Fs/1" TargetMode="External"/><Relationship Id="rId2" Type="http://schemas.openxmlformats.org/officeDocument/2006/relationships/image" Target="../media/image6.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ll_habitats_posters2.jpg"/>
          <p:cNvPicPr>
            <a:picLocks noChangeAspect="1"/>
          </p:cNvPicPr>
          <p:nvPr/>
        </p:nvPicPr>
        <p:blipFill>
          <a:blip r:embed="rId2" cstate="print"/>
          <a:stretch>
            <a:fillRect/>
          </a:stretch>
        </p:blipFill>
        <p:spPr>
          <a:xfrm>
            <a:off x="0" y="0"/>
            <a:ext cx="9144000" cy="6858000"/>
          </a:xfrm>
          <a:prstGeom prst="rect">
            <a:avLst/>
          </a:prstGeom>
        </p:spPr>
      </p:pic>
      <p:sp>
        <p:nvSpPr>
          <p:cNvPr id="4" name="Rectangle 3"/>
          <p:cNvSpPr/>
          <p:nvPr/>
        </p:nvSpPr>
        <p:spPr>
          <a:xfrm rot="21369526">
            <a:off x="30458" y="2022003"/>
            <a:ext cx="9064960" cy="2123658"/>
          </a:xfrm>
          <a:prstGeom prst="rect">
            <a:avLst/>
          </a:prstGeom>
          <a:noFill/>
        </p:spPr>
        <p:txBody>
          <a:bodyPr wrap="square" lIns="91440" tIns="45720" rIns="91440" bIns="45720">
            <a:spAutoFit/>
          </a:bodyPr>
          <a:lstStyle/>
          <a:p>
            <a:pPr algn="ctr"/>
            <a:r>
              <a:rPr lang="en-US" sz="6600" b="1" i="1" cap="none" spc="0" dirty="0" smtClean="0">
                <a:ln w="17780" cmpd="sng">
                  <a:solidFill>
                    <a:srgbClr val="FFFFFF"/>
                  </a:solidFill>
                  <a:prstDash val="solid"/>
                  <a:miter lim="800000"/>
                </a:ln>
                <a:solidFill>
                  <a:schemeClr val="tx2"/>
                </a:solidFill>
                <a:effectLst>
                  <a:outerShdw blurRad="50800" algn="tl" rotWithShape="0">
                    <a:srgbClr val="000000"/>
                  </a:outerShdw>
                </a:effectLst>
                <a:latin typeface="Brush Script MT" pitchFamily="66" charset="0"/>
              </a:rPr>
              <a:t>How Do Humans Affect the Environment?</a:t>
            </a:r>
            <a:endParaRPr lang="en-US" sz="6600" b="1" i="1" cap="none" spc="0" dirty="0">
              <a:ln w="17780" cmpd="sng">
                <a:solidFill>
                  <a:srgbClr val="FFFFFF"/>
                </a:solidFill>
                <a:prstDash val="solid"/>
                <a:miter lim="800000"/>
              </a:ln>
              <a:solidFill>
                <a:schemeClr val="tx2"/>
              </a:solidFill>
              <a:effectLst>
                <a:outerShdw blurRad="50800" algn="tl" rotWithShape="0">
                  <a:srgbClr val="000000"/>
                </a:outerShdw>
              </a:effectLst>
              <a:latin typeface="Brush Script MT" pitchFamily="66" charset="0"/>
            </a:endParaRPr>
          </a:p>
        </p:txBody>
      </p:sp>
      <p:sp>
        <p:nvSpPr>
          <p:cNvPr id="6" name="Rectangle 5"/>
          <p:cNvSpPr/>
          <p:nvPr/>
        </p:nvSpPr>
        <p:spPr>
          <a:xfrm>
            <a:off x="-1981200" y="5473005"/>
            <a:ext cx="7010400" cy="1384995"/>
          </a:xfrm>
          <a:prstGeom prst="rect">
            <a:avLst/>
          </a:prstGeom>
          <a:noFill/>
        </p:spPr>
        <p:txBody>
          <a:bodyPr wrap="square" lIns="91440" tIns="45720" rIns="91440" bIns="45720">
            <a:spAutoFit/>
          </a:bodyPr>
          <a:lstStyle/>
          <a:p>
            <a:pPr algn="ctr"/>
            <a:r>
              <a:rPr lang="en-US" sz="28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By: Billy Costello</a:t>
            </a:r>
          </a:p>
          <a:p>
            <a:pPr algn="ctr"/>
            <a:r>
              <a:rPr lang="en-US" sz="28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Nick Poplawski</a:t>
            </a:r>
          </a:p>
          <a:p>
            <a:pPr algn="ctr"/>
            <a:r>
              <a:rPr lang="en-US" sz="28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Preeya Achari</a:t>
            </a:r>
            <a:endParaRPr lang="en-US" sz="28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D.jpg"/>
          <p:cNvPicPr>
            <a:picLocks noChangeAspect="1"/>
          </p:cNvPicPr>
          <p:nvPr/>
        </p:nvPicPr>
        <p:blipFill>
          <a:blip r:embed="rId2" cstate="print"/>
          <a:stretch>
            <a:fillRect/>
          </a:stretch>
        </p:blipFill>
        <p:spPr>
          <a:xfrm>
            <a:off x="0" y="-1"/>
            <a:ext cx="9144000" cy="6858001"/>
          </a:xfrm>
          <a:prstGeom prst="rect">
            <a:avLst/>
          </a:prstGeom>
        </p:spPr>
      </p:pic>
      <p:sp>
        <p:nvSpPr>
          <p:cNvPr id="4" name="Rectangle 3"/>
          <p:cNvSpPr/>
          <p:nvPr/>
        </p:nvSpPr>
        <p:spPr>
          <a:xfrm rot="21382274">
            <a:off x="274056" y="48861"/>
            <a:ext cx="8823271" cy="1754326"/>
          </a:xfrm>
          <a:prstGeom prst="rect">
            <a:avLst/>
          </a:prstGeom>
          <a:noFill/>
        </p:spPr>
        <p:txBody>
          <a:bodyPr wrap="square" lIns="91440" tIns="45720" rIns="91440" bIns="45720">
            <a:spAutoFit/>
          </a:bodyPr>
          <a:lstStyle/>
          <a:p>
            <a:pPr algn="ctr"/>
            <a:r>
              <a:rPr lang="en-US" sz="5400" b="1" dirty="0" smtClean="0">
                <a:ln w="17780" cmpd="sng">
                  <a:solidFill>
                    <a:srgbClr val="FFFFFF"/>
                  </a:solidFill>
                  <a:prstDash val="solid"/>
                  <a:miter lim="800000"/>
                </a:ln>
                <a:solidFill>
                  <a:schemeClr val="accent2">
                    <a:lumMod val="50000"/>
                  </a:schemeClr>
                </a:solidFill>
                <a:effectLst>
                  <a:outerShdw blurRad="50800" algn="tl" rotWithShape="0">
                    <a:srgbClr val="000000"/>
                  </a:outerShdw>
                </a:effectLst>
                <a:latin typeface="Forte" pitchFamily="66" charset="0"/>
              </a:rPr>
              <a:t>What Do We Do to the Environment?</a:t>
            </a:r>
            <a:endParaRPr lang="en-US" sz="5400" b="1" cap="none" spc="0" dirty="0">
              <a:ln w="17780" cmpd="sng">
                <a:solidFill>
                  <a:srgbClr val="FFFFFF"/>
                </a:solidFill>
                <a:prstDash val="solid"/>
                <a:miter lim="800000"/>
              </a:ln>
              <a:solidFill>
                <a:schemeClr val="accent2">
                  <a:lumMod val="50000"/>
                </a:schemeClr>
              </a:solidFill>
              <a:effectLst>
                <a:outerShdw blurRad="50800" algn="tl" rotWithShape="0">
                  <a:srgbClr val="000000"/>
                </a:outerShdw>
              </a:effectLst>
              <a:latin typeface="Forte" pitchFamily="66" charset="0"/>
            </a:endParaRPr>
          </a:p>
        </p:txBody>
      </p:sp>
      <p:sp>
        <p:nvSpPr>
          <p:cNvPr id="6" name="Rectangle 5"/>
          <p:cNvSpPr/>
          <p:nvPr/>
        </p:nvSpPr>
        <p:spPr>
          <a:xfrm>
            <a:off x="1" y="1600200"/>
            <a:ext cx="9143999" cy="4524315"/>
          </a:xfrm>
          <a:prstGeom prst="rect">
            <a:avLst/>
          </a:prstGeom>
          <a:noFill/>
        </p:spPr>
        <p:txBody>
          <a:bodyPr wrap="square" lIns="91440" tIns="45720" rIns="91440" bIns="45720">
            <a:spAutoFit/>
          </a:bodyPr>
          <a:lstStyle/>
          <a:p>
            <a:r>
              <a:rPr lang="en-US" sz="32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	We litter in many ecosystems.  Yet,</a:t>
            </a:r>
            <a:r>
              <a:rPr lang="en-US" sz="32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 we do community service to clean them up. We do our share of good and bad things to all environments in the world.  We are going to show all the horrible and generous things that we do for our planet.  For example, we dump our waste into our oceans.  Though on the other hand, we try to plant trees and other plants.</a:t>
            </a:r>
          </a:p>
          <a:p>
            <a:pPr algn="ctr"/>
            <a:r>
              <a:rPr lang="en-US" sz="32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 </a:t>
            </a:r>
            <a:endParaRPr lang="en-US" sz="32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pic>
        <p:nvPicPr>
          <p:cNvPr id="2050" name="Picture 2" descr="http://www.worldofstock.com/slides/NWA1102.jpg"/>
          <p:cNvPicPr>
            <a:picLocks noChangeAspect="1" noChangeArrowheads="1"/>
          </p:cNvPicPr>
          <p:nvPr/>
        </p:nvPicPr>
        <p:blipFill>
          <a:blip r:embed="rId3" cstate="print"/>
          <a:srcRect/>
          <a:stretch>
            <a:fillRect/>
          </a:stretch>
        </p:blipFill>
        <p:spPr bwMode="auto">
          <a:xfrm>
            <a:off x="2286000" y="5000625"/>
            <a:ext cx="2476500" cy="1857375"/>
          </a:xfrm>
          <a:prstGeom prst="rect">
            <a:avLst/>
          </a:prstGeom>
          <a:noFill/>
        </p:spPr>
      </p:pic>
      <p:pic>
        <p:nvPicPr>
          <p:cNvPr id="2052" name="Picture 4" descr="http://t3.gstatic.com/images?q=tbn:hkxDFSnSxKgpMM:http://lh4.ggpht.com/_h7PXfJvw6g4/RgcPj0LlxsI/AAAAAAAAA4M/Fr2YEO2dekw/PICT0222.JPG">
            <a:hlinkClick r:id="rId4"/>
          </p:cNvPr>
          <p:cNvPicPr>
            <a:picLocks noChangeAspect="1" noChangeArrowheads="1"/>
          </p:cNvPicPr>
          <p:nvPr/>
        </p:nvPicPr>
        <p:blipFill>
          <a:blip r:embed="rId5" cstate="print"/>
          <a:srcRect/>
          <a:stretch>
            <a:fillRect/>
          </a:stretch>
        </p:blipFill>
        <p:spPr bwMode="auto">
          <a:xfrm>
            <a:off x="5410200" y="5181600"/>
            <a:ext cx="1921857" cy="14478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 calcmode="lin" valueType="num">
                                      <p:cBhvr>
                                        <p:cTn id="7" dur="500" fill="hold"/>
                                        <p:tgtEl>
                                          <p:spTgt spid="2050"/>
                                        </p:tgtEl>
                                        <p:attrNameLst>
                                          <p:attrName>ppt_w</p:attrName>
                                        </p:attrNameLst>
                                      </p:cBhvr>
                                      <p:tavLst>
                                        <p:tav tm="0">
                                          <p:val>
                                            <p:fltVal val="0"/>
                                          </p:val>
                                        </p:tav>
                                        <p:tav tm="100000">
                                          <p:val>
                                            <p:strVal val="#ppt_w"/>
                                          </p:val>
                                        </p:tav>
                                      </p:tavLst>
                                    </p:anim>
                                    <p:anim calcmode="lin" valueType="num">
                                      <p:cBhvr>
                                        <p:cTn id="8" dur="500" fill="hold"/>
                                        <p:tgtEl>
                                          <p:spTgt spid="2050"/>
                                        </p:tgtEl>
                                        <p:attrNameLst>
                                          <p:attrName>ppt_h</p:attrName>
                                        </p:attrNameLst>
                                      </p:cBhvr>
                                      <p:tavLst>
                                        <p:tav tm="0">
                                          <p:val>
                                            <p:fltVal val="0"/>
                                          </p:val>
                                        </p:tav>
                                        <p:tav tm="100000">
                                          <p:val>
                                            <p:strVal val="#ppt_h"/>
                                          </p:val>
                                        </p:tav>
                                      </p:tavLst>
                                    </p:anim>
                                    <p:animEffect transition="in" filter="fade">
                                      <p:cBhvr>
                                        <p:cTn id="9" dur="500"/>
                                        <p:tgtEl>
                                          <p:spTgt spid="2050"/>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nodeType="clickEffect">
                                  <p:stCondLst>
                                    <p:cond delay="0"/>
                                  </p:stCondLst>
                                  <p:childTnLst>
                                    <p:set>
                                      <p:cBhvr>
                                        <p:cTn id="13" dur="1" fill="hold">
                                          <p:stCondLst>
                                            <p:cond delay="0"/>
                                          </p:stCondLst>
                                        </p:cTn>
                                        <p:tgtEl>
                                          <p:spTgt spid="2052"/>
                                        </p:tgtEl>
                                        <p:attrNameLst>
                                          <p:attrName>style.visibility</p:attrName>
                                        </p:attrNameLst>
                                      </p:cBhvr>
                                      <p:to>
                                        <p:strVal val="visible"/>
                                      </p:to>
                                    </p:set>
                                    <p:anim calcmode="lin" valueType="num">
                                      <p:cBhvr>
                                        <p:cTn id="14" dur="1000" fill="hold"/>
                                        <p:tgtEl>
                                          <p:spTgt spid="2052"/>
                                        </p:tgtEl>
                                        <p:attrNameLst>
                                          <p:attrName>ppt_w</p:attrName>
                                        </p:attrNameLst>
                                      </p:cBhvr>
                                      <p:tavLst>
                                        <p:tav tm="0">
                                          <p:val>
                                            <p:strVal val="#ppt_w*0.70"/>
                                          </p:val>
                                        </p:tav>
                                        <p:tav tm="100000">
                                          <p:val>
                                            <p:strVal val="#ppt_w"/>
                                          </p:val>
                                        </p:tav>
                                      </p:tavLst>
                                    </p:anim>
                                    <p:anim calcmode="lin" valueType="num">
                                      <p:cBhvr>
                                        <p:cTn id="15" dur="1000" fill="hold"/>
                                        <p:tgtEl>
                                          <p:spTgt spid="2052"/>
                                        </p:tgtEl>
                                        <p:attrNameLst>
                                          <p:attrName>ppt_h</p:attrName>
                                        </p:attrNameLst>
                                      </p:cBhvr>
                                      <p:tavLst>
                                        <p:tav tm="0">
                                          <p:val>
                                            <p:strVal val="#ppt_h"/>
                                          </p:val>
                                        </p:tav>
                                        <p:tav tm="100000">
                                          <p:val>
                                            <p:strVal val="#ppt_h"/>
                                          </p:val>
                                        </p:tav>
                                      </p:tavLst>
                                    </p:anim>
                                    <p:animEffect transition="in" filter="fade">
                                      <p:cBhvr>
                                        <p:cTn id="16" dur="1000"/>
                                        <p:tgtEl>
                                          <p:spTgt spid="20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DESERT.jpg"/>
          <p:cNvPicPr>
            <a:picLocks noChangeAspect="1"/>
          </p:cNvPicPr>
          <p:nvPr/>
        </p:nvPicPr>
        <p:blipFill>
          <a:blip r:embed="rId2" cstate="print"/>
          <a:stretch>
            <a:fillRect/>
          </a:stretch>
        </p:blipFill>
        <p:spPr>
          <a:xfrm>
            <a:off x="0" y="0"/>
            <a:ext cx="9144000" cy="6858000"/>
          </a:xfrm>
          <a:prstGeom prst="rect">
            <a:avLst/>
          </a:prstGeom>
        </p:spPr>
      </p:pic>
      <p:sp>
        <p:nvSpPr>
          <p:cNvPr id="4" name="Oval 3"/>
          <p:cNvSpPr/>
          <p:nvPr/>
        </p:nvSpPr>
        <p:spPr>
          <a:xfrm>
            <a:off x="0" y="990600"/>
            <a:ext cx="4572000" cy="4876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Oval 4"/>
          <p:cNvSpPr/>
          <p:nvPr/>
        </p:nvSpPr>
        <p:spPr>
          <a:xfrm>
            <a:off x="4800600" y="1143000"/>
            <a:ext cx="4343400" cy="441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 name="Straight Connector 6"/>
          <p:cNvCxnSpPr/>
          <p:nvPr/>
        </p:nvCxnSpPr>
        <p:spPr>
          <a:xfrm rot="5400000">
            <a:off x="1066800" y="3581400"/>
            <a:ext cx="7239000" cy="76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5105400" y="609600"/>
            <a:ext cx="3200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609600" y="609600"/>
            <a:ext cx="3124200" cy="0"/>
          </a:xfrm>
          <a:prstGeom prst="line">
            <a:avLst/>
          </a:prstGeom>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228600" y="152400"/>
            <a:ext cx="8001000" cy="523220"/>
          </a:xfrm>
          <a:prstGeom prst="rect">
            <a:avLst/>
          </a:prstGeom>
          <a:noFill/>
        </p:spPr>
        <p:txBody>
          <a:bodyPr wrap="square" rtlCol="0">
            <a:spAutoFit/>
          </a:bodyPr>
          <a:lstStyle/>
          <a:p>
            <a:r>
              <a:rPr lang="en-US" sz="2800" dirty="0" smtClean="0">
                <a:solidFill>
                  <a:srgbClr val="FF0000"/>
                </a:solidFill>
              </a:rPr>
              <a:t>           Negative                                            Positive</a:t>
            </a:r>
            <a:endParaRPr lang="en-US" sz="2800" dirty="0">
              <a:solidFill>
                <a:srgbClr val="FF0000"/>
              </a:solidFill>
            </a:endParaRPr>
          </a:p>
        </p:txBody>
      </p:sp>
      <p:sp>
        <p:nvSpPr>
          <p:cNvPr id="15" name="TextBox 14"/>
          <p:cNvSpPr txBox="1"/>
          <p:nvPr/>
        </p:nvSpPr>
        <p:spPr>
          <a:xfrm>
            <a:off x="457200" y="1676400"/>
            <a:ext cx="3505200" cy="3139321"/>
          </a:xfrm>
          <a:prstGeom prst="rect">
            <a:avLst/>
          </a:prstGeom>
          <a:noFill/>
        </p:spPr>
        <p:txBody>
          <a:bodyPr wrap="square" rtlCol="0">
            <a:spAutoFit/>
          </a:bodyPr>
          <a:lstStyle/>
          <a:p>
            <a:pPr>
              <a:buFont typeface="Arial" pitchFamily="34" charset="0"/>
              <a:buChar char="•"/>
            </a:pPr>
            <a:r>
              <a:rPr lang="en-US" dirty="0" smtClean="0"/>
              <a:t>We dump garbage into the ocean.</a:t>
            </a:r>
          </a:p>
          <a:p>
            <a:pPr>
              <a:buFont typeface="Arial" pitchFamily="34" charset="0"/>
              <a:buChar char="•"/>
            </a:pPr>
            <a:r>
              <a:rPr lang="en-US" dirty="0" smtClean="0"/>
              <a:t>We use gas a lot and that hurts the atmosphere.</a:t>
            </a:r>
          </a:p>
          <a:p>
            <a:pPr>
              <a:buFont typeface="Arial" pitchFamily="34" charset="0"/>
              <a:buChar char="•"/>
            </a:pPr>
            <a:r>
              <a:rPr lang="en-US" dirty="0" smtClean="0"/>
              <a:t>We cut down trees and ruin habitats for trivial reasons</a:t>
            </a:r>
          </a:p>
          <a:p>
            <a:pPr>
              <a:buFont typeface="Arial" pitchFamily="34" charset="0"/>
              <a:buChar char="•"/>
            </a:pPr>
            <a:r>
              <a:rPr lang="en-US" dirty="0" smtClean="0"/>
              <a:t>Humans build cities over animal habitats</a:t>
            </a:r>
          </a:p>
          <a:p>
            <a:pPr>
              <a:buFont typeface="Arial" pitchFamily="34" charset="0"/>
              <a:buChar char="•"/>
            </a:pPr>
            <a:r>
              <a:rPr lang="en-US" dirty="0" smtClean="0"/>
              <a:t>Humans move dirt which causes dust to rise</a:t>
            </a:r>
          </a:p>
          <a:p>
            <a:pPr>
              <a:buFont typeface="Arial" pitchFamily="34" charset="0"/>
              <a:buChar char="•"/>
            </a:pPr>
            <a:endParaRPr lang="en-US" dirty="0"/>
          </a:p>
          <a:p>
            <a:pPr>
              <a:buFont typeface="Arial" pitchFamily="34" charset="0"/>
              <a:buChar char="•"/>
            </a:pPr>
            <a:endParaRPr lang="en-US" dirty="0" smtClean="0"/>
          </a:p>
        </p:txBody>
      </p:sp>
      <p:sp>
        <p:nvSpPr>
          <p:cNvPr id="16" name="TextBox 15"/>
          <p:cNvSpPr txBox="1"/>
          <p:nvPr/>
        </p:nvSpPr>
        <p:spPr>
          <a:xfrm>
            <a:off x="5486400" y="1524000"/>
            <a:ext cx="3124200" cy="3139321"/>
          </a:xfrm>
          <a:prstGeom prst="rect">
            <a:avLst/>
          </a:prstGeom>
          <a:noFill/>
        </p:spPr>
        <p:txBody>
          <a:bodyPr wrap="square" rtlCol="0">
            <a:spAutoFit/>
          </a:bodyPr>
          <a:lstStyle/>
          <a:p>
            <a:pPr>
              <a:buFont typeface="Arial" pitchFamily="34" charset="0"/>
              <a:buChar char="•"/>
            </a:pPr>
            <a:r>
              <a:rPr lang="en-US" dirty="0" smtClean="0"/>
              <a:t>We pick up litter out of lakes.</a:t>
            </a:r>
          </a:p>
          <a:p>
            <a:pPr>
              <a:buFont typeface="Arial" pitchFamily="34" charset="0"/>
              <a:buChar char="•"/>
            </a:pPr>
            <a:r>
              <a:rPr lang="en-US" dirty="0" smtClean="0"/>
              <a:t>We recycle paper and cardboard.</a:t>
            </a:r>
          </a:p>
          <a:p>
            <a:pPr>
              <a:buFont typeface="Arial" pitchFamily="34" charset="0"/>
              <a:buChar char="•"/>
            </a:pPr>
            <a:r>
              <a:rPr lang="en-US" dirty="0" smtClean="0"/>
              <a:t>We use other forms of transportation that don’t involve gasoline.</a:t>
            </a:r>
          </a:p>
          <a:p>
            <a:pPr>
              <a:buFont typeface="Arial" pitchFamily="34" charset="0"/>
              <a:buChar char="•"/>
            </a:pPr>
            <a:r>
              <a:rPr lang="en-US" dirty="0" smtClean="0"/>
              <a:t>We plant flowers and trees</a:t>
            </a:r>
          </a:p>
          <a:p>
            <a:pPr>
              <a:buFont typeface="Arial" pitchFamily="34" charset="0"/>
              <a:buChar char="•"/>
            </a:pPr>
            <a:r>
              <a:rPr lang="en-US" dirty="0" smtClean="0"/>
              <a:t>Sometimes we build bridges and houses around ecosystems</a:t>
            </a:r>
          </a:p>
          <a:p>
            <a:pPr>
              <a:buFont typeface="Arial" pitchFamily="34" charset="0"/>
              <a:buChar char="•"/>
            </a:pPr>
            <a:endParaRPr lang="en-US" dirty="0" smtClean="0"/>
          </a:p>
          <a:p>
            <a:pPr>
              <a:buFont typeface="Arial" pitchFamily="34" charset="0"/>
              <a:buChar char="•"/>
            </a:pP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reef.jpg"/>
          <p:cNvPicPr>
            <a:picLocks noChangeAspect="1"/>
          </p:cNvPicPr>
          <p:nvPr/>
        </p:nvPicPr>
        <p:blipFill>
          <a:blip r:embed="rId2" cstate="print"/>
          <a:stretch>
            <a:fillRect/>
          </a:stretch>
        </p:blipFill>
        <p:spPr>
          <a:xfrm>
            <a:off x="0" y="-177164"/>
            <a:ext cx="9144000" cy="7035164"/>
          </a:xfrm>
          <a:prstGeom prst="rect">
            <a:avLst/>
          </a:prstGeom>
        </p:spPr>
      </p:pic>
      <p:sp>
        <p:nvSpPr>
          <p:cNvPr id="3" name="Rectangle 2"/>
          <p:cNvSpPr/>
          <p:nvPr/>
        </p:nvSpPr>
        <p:spPr>
          <a:xfrm>
            <a:off x="-28515" y="1"/>
            <a:ext cx="9172515" cy="8586966"/>
          </a:xfrm>
          <a:prstGeom prst="rect">
            <a:avLst/>
          </a:prstGeom>
          <a:noFill/>
        </p:spPr>
        <p:txBody>
          <a:bodyPr wrap="square" lIns="91440" tIns="45720" rIns="91440" bIns="45720">
            <a:spAutoFit/>
          </a:bodyPr>
          <a:lstStyle/>
          <a:p>
            <a:pPr algn="ctr"/>
            <a:r>
              <a:rPr lang="en-US" sz="4000" b="1" u="sng" cap="none" spc="0" dirty="0" smtClean="0">
                <a:ln w="17780" cmpd="sng">
                  <a:solidFill>
                    <a:srgbClr val="FFFFFF"/>
                  </a:solidFill>
                  <a:prstDash val="solid"/>
                  <a:miter lim="800000"/>
                </a:ln>
                <a:solidFill>
                  <a:srgbClr val="00FF00"/>
                </a:solidFill>
                <a:effectLst>
                  <a:outerShdw blurRad="50800" algn="tl" rotWithShape="0">
                    <a:srgbClr val="000000"/>
                  </a:outerShdw>
                </a:effectLst>
              </a:rPr>
              <a:t>What Can </a:t>
            </a:r>
            <a:r>
              <a:rPr lang="en-US" sz="4000" b="1" u="sng" dirty="0" smtClean="0">
                <a:ln w="17780" cmpd="sng">
                  <a:solidFill>
                    <a:srgbClr val="FFFFFF"/>
                  </a:solidFill>
                  <a:prstDash val="solid"/>
                  <a:miter lim="800000"/>
                </a:ln>
                <a:solidFill>
                  <a:srgbClr val="00FF00"/>
                </a:solidFill>
                <a:effectLst>
                  <a:outerShdw blurRad="50800" algn="tl" rotWithShape="0">
                    <a:srgbClr val="000000"/>
                  </a:outerShdw>
                </a:effectLst>
              </a:rPr>
              <a:t>W</a:t>
            </a:r>
            <a:r>
              <a:rPr lang="en-US" sz="4000" b="1" u="sng" cap="none" spc="0" dirty="0" smtClean="0">
                <a:ln w="17780" cmpd="sng">
                  <a:solidFill>
                    <a:srgbClr val="FFFFFF"/>
                  </a:solidFill>
                  <a:prstDash val="solid"/>
                  <a:miter lim="800000"/>
                </a:ln>
                <a:solidFill>
                  <a:srgbClr val="00FF00"/>
                </a:solidFill>
                <a:effectLst>
                  <a:outerShdw blurRad="50800" algn="tl" rotWithShape="0">
                    <a:srgbClr val="000000"/>
                  </a:outerShdw>
                </a:effectLst>
              </a:rPr>
              <a:t>e </a:t>
            </a:r>
            <a:r>
              <a:rPr lang="en-US" sz="4000" b="1" u="sng" dirty="0" smtClean="0">
                <a:ln w="17780" cmpd="sng">
                  <a:solidFill>
                    <a:srgbClr val="FFFFFF"/>
                  </a:solidFill>
                  <a:prstDash val="solid"/>
                  <a:miter lim="800000"/>
                </a:ln>
                <a:solidFill>
                  <a:srgbClr val="00FF00"/>
                </a:solidFill>
                <a:effectLst>
                  <a:outerShdw blurRad="50800" algn="tl" rotWithShape="0">
                    <a:srgbClr val="000000"/>
                  </a:outerShdw>
                </a:effectLst>
              </a:rPr>
              <a:t>D</a:t>
            </a:r>
            <a:r>
              <a:rPr lang="en-US" sz="4000" b="1" u="sng" cap="none" spc="0" dirty="0" smtClean="0">
                <a:ln w="17780" cmpd="sng">
                  <a:solidFill>
                    <a:srgbClr val="FFFFFF"/>
                  </a:solidFill>
                  <a:prstDash val="solid"/>
                  <a:miter lim="800000"/>
                </a:ln>
                <a:solidFill>
                  <a:srgbClr val="00FF00"/>
                </a:solidFill>
                <a:effectLst>
                  <a:outerShdw blurRad="50800" algn="tl" rotWithShape="0">
                    <a:srgbClr val="000000"/>
                  </a:outerShdw>
                </a:effectLst>
              </a:rPr>
              <a:t>o to Stop </a:t>
            </a:r>
            <a:r>
              <a:rPr lang="en-US" sz="4000" b="1" u="sng" dirty="0" smtClean="0">
                <a:ln w="17780" cmpd="sng">
                  <a:solidFill>
                    <a:srgbClr val="FFFFFF"/>
                  </a:solidFill>
                  <a:prstDash val="solid"/>
                  <a:miter lim="800000"/>
                </a:ln>
                <a:solidFill>
                  <a:srgbClr val="00FF00"/>
                </a:solidFill>
                <a:effectLst>
                  <a:outerShdw blurRad="50800" algn="tl" rotWithShape="0">
                    <a:srgbClr val="000000"/>
                  </a:outerShdw>
                </a:effectLst>
              </a:rPr>
              <a:t>F</a:t>
            </a:r>
            <a:r>
              <a:rPr lang="en-US" sz="4000" b="1" u="sng" cap="none" spc="0" dirty="0" smtClean="0">
                <a:ln w="17780" cmpd="sng">
                  <a:solidFill>
                    <a:srgbClr val="FFFFFF"/>
                  </a:solidFill>
                  <a:prstDash val="solid"/>
                  <a:miter lim="800000"/>
                </a:ln>
                <a:solidFill>
                  <a:srgbClr val="00FF00"/>
                </a:solidFill>
                <a:effectLst>
                  <a:outerShdw blurRad="50800" algn="tl" rotWithShape="0">
                    <a:srgbClr val="000000"/>
                  </a:outerShdw>
                </a:effectLst>
              </a:rPr>
              <a:t>ailing Ecosystems?</a:t>
            </a:r>
          </a:p>
          <a:p>
            <a:r>
              <a:rPr lang="en-US" sz="4000" b="1" dirty="0" smtClean="0">
                <a:ln w="17780" cmpd="sng">
                  <a:solidFill>
                    <a:srgbClr val="FFFFFF"/>
                  </a:solidFill>
                  <a:prstDash val="solid"/>
                  <a:miter lim="800000"/>
                </a:ln>
                <a:solidFill>
                  <a:srgbClr val="00FF00"/>
                </a:solidFill>
                <a:effectLst>
                  <a:outerShdw blurRad="50800" algn="tl" rotWithShape="0">
                    <a:srgbClr val="000000"/>
                  </a:outerShdw>
                </a:effectLst>
              </a:rPr>
              <a:t>	As you can see, the environment is healthy and in great danger in very different ways.  Though there are many things we can do.  This Go-Animate will tell you some things you can do you need to know about… SAVING THE PLANET!!!</a:t>
            </a:r>
          </a:p>
          <a:p>
            <a:r>
              <a:rPr lang="en-US" sz="4000" b="1" dirty="0" smtClean="0">
                <a:ln w="17780" cmpd="sng">
                  <a:solidFill>
                    <a:srgbClr val="FFFFFF"/>
                  </a:solidFill>
                  <a:prstDash val="solid"/>
                  <a:miter lim="800000"/>
                </a:ln>
                <a:solidFill>
                  <a:srgbClr val="00FF00"/>
                </a:solidFill>
                <a:effectLst>
                  <a:outerShdw blurRad="50800" algn="tl" rotWithShape="0">
                    <a:srgbClr val="000000"/>
                  </a:outerShdw>
                </a:effectLst>
                <a:hlinkClick r:id="rId3"/>
              </a:rPr>
              <a:t>http://goanimate.com/movie/0gdOlGZzg-Fs/1</a:t>
            </a:r>
            <a:endParaRPr lang="en-US" sz="4000" b="1" dirty="0" smtClean="0">
              <a:ln w="17780" cmpd="sng">
                <a:solidFill>
                  <a:srgbClr val="FFFFFF"/>
                </a:solidFill>
                <a:prstDash val="solid"/>
                <a:miter lim="800000"/>
              </a:ln>
              <a:solidFill>
                <a:srgbClr val="00FF00"/>
              </a:solidFill>
              <a:effectLst>
                <a:outerShdw blurRad="50800" algn="tl" rotWithShape="0">
                  <a:srgbClr val="000000"/>
                </a:outerShdw>
              </a:effectLst>
            </a:endParaRPr>
          </a:p>
          <a:p>
            <a:endParaRPr lang="en-US" sz="4400" b="1" dirty="0" smtClean="0">
              <a:ln w="17780" cmpd="sng">
                <a:solidFill>
                  <a:srgbClr val="FFFFFF"/>
                </a:solidFill>
                <a:prstDash val="solid"/>
                <a:miter lim="800000"/>
              </a:ln>
              <a:solidFill>
                <a:srgbClr val="00FF00"/>
              </a:solidFill>
              <a:effectLst>
                <a:outerShdw blurRad="50800" algn="tl" rotWithShape="0">
                  <a:srgbClr val="000000"/>
                </a:outerShdw>
              </a:effectLst>
            </a:endParaRPr>
          </a:p>
          <a:p>
            <a:pPr algn="ctr"/>
            <a:endParaRPr lang="en-US" sz="3600" b="1" dirty="0" smtClean="0">
              <a:ln w="17780" cmpd="sng">
                <a:solidFill>
                  <a:srgbClr val="FFFFFF"/>
                </a:solidFill>
                <a:prstDash val="solid"/>
                <a:miter lim="800000"/>
              </a:ln>
              <a:solidFill>
                <a:srgbClr val="00FF00"/>
              </a:solidFill>
              <a:effectLst>
                <a:outerShdw blurRad="50800" algn="tl" rotWithShape="0">
                  <a:srgbClr val="000000"/>
                </a:outerShdw>
              </a:effectLst>
            </a:endParaRPr>
          </a:p>
          <a:p>
            <a:pPr>
              <a:buFont typeface="Arial" pitchFamily="34" charset="0"/>
              <a:buChar char="•"/>
            </a:pPr>
            <a:endParaRPr lang="en-US" sz="36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a:p>
            <a:r>
              <a:rPr lang="en-US" sz="36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                </a:t>
            </a:r>
            <a:endParaRPr lang="en-US" sz="36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0F0F0"/>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177</TotalTime>
  <Words>115</Words>
  <Application>Microsoft Office PowerPoint</Application>
  <PresentationFormat>On-screen Show (4:3)</PresentationFormat>
  <Paragraphs>25</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Slide 1</vt:lpstr>
      <vt:lpstr>Slide 2</vt:lpstr>
      <vt:lpstr>Slide 3</vt:lpstr>
      <vt:lpstr>Slide 4</vt:lpstr>
    </vt:vector>
  </TitlesOfParts>
  <Company>Dysart Unified School District #89</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Image Creation Account</dc:creator>
  <cp:lastModifiedBy>Admin</cp:lastModifiedBy>
  <cp:revision>27</cp:revision>
  <dcterms:created xsi:type="dcterms:W3CDTF">2009-10-13T21:36:03Z</dcterms:created>
  <dcterms:modified xsi:type="dcterms:W3CDTF">2009-10-16T03:39:27Z</dcterms:modified>
</cp:coreProperties>
</file>